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3A1E62-2DAC-40B6-901D-49A7642DAA37}" type="datetimeFigureOut">
              <a:rPr lang="en-US" smtClean="0"/>
              <a:t>10/13/2021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57C405-60E5-41D2-B0F4-8ADE95333AA6}" type="slidenum">
              <a:rPr lang="en-US" smtClean="0"/>
              <a:t>‹#›</a:t>
            </a:fld>
            <a:endParaRPr lang="en-US"/>
          </a:p>
        </p:txBody>
      </p:sp>
    </p:spTree>
    <p:extLst>
      <p:ext uri="{BB962C8B-B14F-4D97-AF65-F5344CB8AC3E}">
        <p14:creationId xmlns:p14="http://schemas.microsoft.com/office/powerpoint/2010/main" val="205925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morning and welcome all to this PowerPoint presentation. The presentation is about creating draft that shows the impacts of expanding businesses to global market. Thank you for taking time out of your busy schedules to listen to this proposal. My name is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I hope that by the end of this presentation, the organization will be able to advice clients on how to make their businesses boom internationally.</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1</a:t>
            </a:fld>
            <a:endParaRPr lang="en-US"/>
          </a:p>
        </p:txBody>
      </p:sp>
    </p:spTree>
    <p:extLst>
      <p:ext uri="{BB962C8B-B14F-4D97-AF65-F5344CB8AC3E}">
        <p14:creationId xmlns:p14="http://schemas.microsoft.com/office/powerpoint/2010/main" val="574032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can help investors attain the connection to people and businesses all over the world. This leads to growth of global political, economic, social and cultural integration. Integration can ensure that businesses are conducted in harmonious environments. It should be noted that poor investments can bring risks to return on investment, stake ownership in an industry and time wasted on the investment cannot be returned. Therefore, a company should ensure that the investments trusted to them should be used effectively, and financial analysis done are effective. </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2</a:t>
            </a:fld>
            <a:endParaRPr lang="en-US"/>
          </a:p>
        </p:txBody>
      </p:sp>
    </p:spTree>
    <p:extLst>
      <p:ext uri="{BB962C8B-B14F-4D97-AF65-F5344CB8AC3E}">
        <p14:creationId xmlns:p14="http://schemas.microsoft.com/office/powerpoint/2010/main" val="367759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Setting up locations for industries is complex. It requires the project managers to take into consideration factors such as land, availability, water availability, capital, transport availability and market availability both local and international markets. Industry should be set up after a market strategy and analysis studies have been done to ensure that an industry can get new customers and new customers can also find you without difficulties. Thus, the business will be expanding in South Korea. This is because South Korea is a major part of the Asia-pacific region, and Asia- pacific continent has been named as the largest exporters and importers of canned food, and other manufacturing businesses</a:t>
            </a:r>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3</a:t>
            </a:fld>
            <a:endParaRPr lang="en-US"/>
          </a:p>
        </p:txBody>
      </p:sp>
    </p:spTree>
    <p:extLst>
      <p:ext uri="{BB962C8B-B14F-4D97-AF65-F5344CB8AC3E}">
        <p14:creationId xmlns:p14="http://schemas.microsoft.com/office/powerpoint/2010/main" val="1070332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Financial statement analysis may be faced with issues that may hinder presentation of useful financial information. First, Financial statement analysis cannot be used as a form of judgement but only as a means to reach certain conclusions. Second, only past data of accounting information can be included in the statements, that is, it cannot offer future estimations. Moreover, it poses comparability issues since the analysis varies with the volume of information. Moreover, sometimes the contents of financial statements may pose reliability issues</a:t>
            </a:r>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5</a:t>
            </a:fld>
            <a:endParaRPr lang="en-US"/>
          </a:p>
        </p:txBody>
      </p:sp>
    </p:spTree>
    <p:extLst>
      <p:ext uri="{BB962C8B-B14F-4D97-AF65-F5344CB8AC3E}">
        <p14:creationId xmlns:p14="http://schemas.microsoft.com/office/powerpoint/2010/main" val="1808752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solve these financial statement analysis issues, the following recommendations should be considered. First, financial analysts should look at the average level of inventory over a specific period of time, and not the level of inventory at just one period of time. Second, , understanding the nature of the service or product being offered by the firm can help in determining effective strategies to avoid financial statement issues.</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6</a:t>
            </a:fld>
            <a:endParaRPr lang="en-US"/>
          </a:p>
        </p:txBody>
      </p:sp>
    </p:spTree>
    <p:extLst>
      <p:ext uri="{BB962C8B-B14F-4D97-AF65-F5344CB8AC3E}">
        <p14:creationId xmlns:p14="http://schemas.microsoft.com/office/powerpoint/2010/main" val="815766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process of financial statement analysis involves the following major steps. First, it is important to identify the economic characteristics of the industry than one needs to invest in to determine effective value chain analysis. Moreover, understanding the nature of the service or product being offered by the firm can help in determining effective strategies to avoid financial statement issues. Furthermore, analyzing the quality of the firm’s financial statements to check its relevance with accounting standards such as GAAP or IFRS. The Fourth step involves analyzing the present risks and profitability to determine the value in the evaluation of the organization and their financial statements. The fifth step involves the preparation of forecasted financial statements capable of showing how cashflow and income statements will be affected in the future. The final step involves determining the value of a firm to form effective dividends, or more effective methods such as free cash flows.</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7</a:t>
            </a:fld>
            <a:endParaRPr lang="en-US"/>
          </a:p>
        </p:txBody>
      </p:sp>
    </p:spTree>
    <p:extLst>
      <p:ext uri="{BB962C8B-B14F-4D97-AF65-F5344CB8AC3E}">
        <p14:creationId xmlns:p14="http://schemas.microsoft.com/office/powerpoint/2010/main" val="1330670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benefits of financial statement analysis involve the following. First, they are able to keep current on debts which help in determining whether a firm has adequate liquidity to meet the upcoming debts. It is able to determine margin profits to help in reduction of costs of production and help in increasing your bottom line. Moreover, track inventory is possible with turn over ratios or determine whether you have enough inventory resources to meet the projected sales. </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8</a:t>
            </a:fld>
            <a:endParaRPr lang="en-US"/>
          </a:p>
        </p:txBody>
      </p:sp>
    </p:spTree>
    <p:extLst>
      <p:ext uri="{BB962C8B-B14F-4D97-AF65-F5344CB8AC3E}">
        <p14:creationId xmlns:p14="http://schemas.microsoft.com/office/powerpoint/2010/main" val="1288791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expansion of organizational business requires an organization to determine what kind of investments are available. South Korea offers an effective global market due to location, and its competitiveness in the Asia-pacific region. Understanding the financial statement analysis together with its advantages, challenges, and process will ensure that international investments are effectively utilized. </a:t>
            </a:r>
          </a:p>
          <a:p>
            <a:endParaRPr lang="en-US" dirty="0"/>
          </a:p>
        </p:txBody>
      </p:sp>
      <p:sp>
        <p:nvSpPr>
          <p:cNvPr id="4" name="Slide Number Placeholder 3"/>
          <p:cNvSpPr>
            <a:spLocks noGrp="1"/>
          </p:cNvSpPr>
          <p:nvPr>
            <p:ph type="sldNum" sz="quarter" idx="5"/>
          </p:nvPr>
        </p:nvSpPr>
        <p:spPr/>
        <p:txBody>
          <a:bodyPr/>
          <a:lstStyle/>
          <a:p>
            <a:fld id="{1C57C405-60E5-41D2-B0F4-8ADE95333AA6}" type="slidenum">
              <a:rPr lang="en-US" smtClean="0"/>
              <a:t>9</a:t>
            </a:fld>
            <a:endParaRPr lang="en-US"/>
          </a:p>
        </p:txBody>
      </p:sp>
    </p:spTree>
    <p:extLst>
      <p:ext uri="{BB962C8B-B14F-4D97-AF65-F5344CB8AC3E}">
        <p14:creationId xmlns:p14="http://schemas.microsoft.com/office/powerpoint/2010/main" val="2632214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303689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719424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1591949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C24462E-5828-4B8C-BF63-6DA54EB0A477}"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353983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C24462E-5828-4B8C-BF63-6DA54EB0A477}" type="datetimeFigureOut">
              <a:rPr lang="en-US" smtClean="0"/>
              <a:t>10/13/2021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3613566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24462E-5828-4B8C-BF63-6DA54EB0A477}" type="datetimeFigureOut">
              <a:rPr lang="en-US" smtClean="0"/>
              <a:t>10/13/2021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849527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24462E-5828-4B8C-BF63-6DA54EB0A477}" type="datetimeFigureOut">
              <a:rPr lang="en-US" smtClean="0"/>
              <a:t>10/13/2021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423387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C24462E-5828-4B8C-BF63-6DA54EB0A477}"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1370515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24462E-5828-4B8C-BF63-6DA54EB0A477}"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428615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608759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1649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846834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51217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194949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4012309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24462E-5828-4B8C-BF63-6DA54EB0A477}"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CCB05A-DF47-481A-8FF5-760B70F81990}" type="slidenum">
              <a:rPr lang="en-US" smtClean="0"/>
              <a:t>‹#›</a:t>
            </a:fld>
            <a:endParaRPr lang="en-US"/>
          </a:p>
        </p:txBody>
      </p:sp>
    </p:spTree>
    <p:extLst>
      <p:ext uri="{BB962C8B-B14F-4D97-AF65-F5344CB8AC3E}">
        <p14:creationId xmlns:p14="http://schemas.microsoft.com/office/powerpoint/2010/main" val="2417754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24462E-5828-4B8C-BF63-6DA54EB0A477}" type="datetimeFigureOut">
              <a:rPr lang="en-US" smtClean="0"/>
              <a:t>10/13/2021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6ECCB05A-DF47-481A-8FF5-760B70F81990}" type="slidenum">
              <a:rPr lang="en-US" smtClean="0"/>
              <a:t>‹#›</a:t>
            </a:fld>
            <a:endParaRPr lang="en-US"/>
          </a:p>
        </p:txBody>
      </p:sp>
    </p:spTree>
    <p:extLst>
      <p:ext uri="{BB962C8B-B14F-4D97-AF65-F5344CB8AC3E}">
        <p14:creationId xmlns:p14="http://schemas.microsoft.com/office/powerpoint/2010/main" val="169326193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5361-9FF3-4405-A4D7-681E4B1F0C94}"/>
              </a:ext>
            </a:extLst>
          </p:cNvPr>
          <p:cNvSpPr>
            <a:spLocks noGrp="1"/>
          </p:cNvSpPr>
          <p:nvPr>
            <p:ph type="ctrTitle"/>
          </p:nvPr>
        </p:nvSpPr>
        <p:spPr>
          <a:xfrm>
            <a:off x="1524000" y="1122363"/>
            <a:ext cx="9144000" cy="4106460"/>
          </a:xfrm>
        </p:spPr>
        <p:txBody>
          <a:bodyPr>
            <a:normAutofit/>
          </a:bodyPr>
          <a:lstStyle/>
          <a:p>
            <a:r>
              <a:rPr lang="en-US" dirty="0"/>
              <a:t>Global Market</a:t>
            </a:r>
            <a:br>
              <a:rPr lang="en-US" dirty="0"/>
            </a:br>
            <a:r>
              <a:rPr lang="en-US" dirty="0"/>
              <a:t>Student Name</a:t>
            </a:r>
            <a:br>
              <a:rPr lang="en-US" dirty="0"/>
            </a:br>
            <a:r>
              <a:rPr lang="en-US" dirty="0"/>
              <a:t>Institution Affiliation</a:t>
            </a:r>
            <a:br>
              <a:rPr lang="en-US" dirty="0"/>
            </a:br>
            <a:r>
              <a:rPr lang="en-US" dirty="0"/>
              <a:t>Date</a:t>
            </a:r>
          </a:p>
        </p:txBody>
      </p:sp>
    </p:spTree>
    <p:extLst>
      <p:ext uri="{BB962C8B-B14F-4D97-AF65-F5344CB8AC3E}">
        <p14:creationId xmlns:p14="http://schemas.microsoft.com/office/powerpoint/2010/main" val="3772755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AB730-08CA-48E2-AA08-FDE81FD738E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BDFF2D9D-FDB7-4A4A-A2FC-32518C63614B}"/>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rPr>
              <a:t>Financial statement analysis involves the process of analyzing the financial statements for decision-making purposes. </a:t>
            </a:r>
          </a:p>
          <a:p>
            <a:r>
              <a:rPr lang="en-US" sz="1800" dirty="0">
                <a:effectLst/>
                <a:latin typeface="Times New Roman" panose="02020603050405020304" pitchFamily="18" charset="0"/>
                <a:ea typeface="Calibri" panose="020F0502020204030204" pitchFamily="34" charset="0"/>
              </a:rPr>
              <a:t>External stakeholders and investors utilize it to comprehend overall health of an organization</a:t>
            </a:r>
            <a:endParaRPr lang="en-US" dirty="0"/>
          </a:p>
        </p:txBody>
      </p:sp>
    </p:spTree>
    <p:extLst>
      <p:ext uri="{BB962C8B-B14F-4D97-AF65-F5344CB8AC3E}">
        <p14:creationId xmlns:p14="http://schemas.microsoft.com/office/powerpoint/2010/main" val="1597281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4248-1E04-4362-80E3-D5C30E411922}"/>
              </a:ext>
            </a:extLst>
          </p:cNvPr>
          <p:cNvSpPr>
            <a:spLocks noGrp="1"/>
          </p:cNvSpPr>
          <p:nvPr>
            <p:ph type="title"/>
          </p:nvPr>
        </p:nvSpPr>
        <p:spPr/>
        <p:txBody>
          <a:bodyPr/>
          <a:lstStyle/>
          <a:p>
            <a:r>
              <a:rPr lang="en-US" dirty="0"/>
              <a:t>Country:</a:t>
            </a:r>
          </a:p>
        </p:txBody>
      </p:sp>
      <p:sp>
        <p:nvSpPr>
          <p:cNvPr id="3" name="Content Placeholder 2">
            <a:extLst>
              <a:ext uri="{FF2B5EF4-FFF2-40B4-BE49-F238E27FC236}">
                <a16:creationId xmlns:a16="http://schemas.microsoft.com/office/drawing/2014/main" id="{A0D4EFE7-61A3-4128-B87F-AA58E696281B}"/>
              </a:ext>
            </a:extLst>
          </p:cNvPr>
          <p:cNvSpPr>
            <a:spLocks noGrp="1"/>
          </p:cNvSpPr>
          <p:nvPr>
            <p:ph idx="1"/>
          </p:nvPr>
        </p:nvSpPr>
        <p:spPr/>
        <p:txBody>
          <a:bodyPr/>
          <a:lstStyle/>
          <a:p>
            <a:r>
              <a:rPr lang="en-US" dirty="0"/>
              <a:t>South Korea.</a:t>
            </a:r>
          </a:p>
          <a:p>
            <a:r>
              <a:rPr lang="en-US" sz="1800" dirty="0">
                <a:effectLst/>
                <a:latin typeface="Times New Roman" panose="02020603050405020304" pitchFamily="18" charset="0"/>
                <a:ea typeface="Calibri" panose="020F0502020204030204" pitchFamily="34" charset="0"/>
              </a:rPr>
              <a:t>This is because South Korea is a major part of the Asia-pacific region, and Asia- pacific continent has been named as the largest exporters and importers of canned food, and other manufacturing businesses</a:t>
            </a:r>
            <a:endParaRPr lang="en-US" dirty="0"/>
          </a:p>
        </p:txBody>
      </p:sp>
    </p:spTree>
    <p:extLst>
      <p:ext uri="{BB962C8B-B14F-4D97-AF65-F5344CB8AC3E}">
        <p14:creationId xmlns:p14="http://schemas.microsoft.com/office/powerpoint/2010/main" val="1381142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AD32-23A9-49A7-8E39-0EE4664212F3}"/>
              </a:ext>
            </a:extLst>
          </p:cNvPr>
          <p:cNvSpPr>
            <a:spLocks noGrp="1"/>
          </p:cNvSpPr>
          <p:nvPr>
            <p:ph type="title"/>
          </p:nvPr>
        </p:nvSpPr>
        <p:spPr/>
        <p:txBody>
          <a:bodyPr/>
          <a:lstStyle/>
          <a:p>
            <a:r>
              <a:rPr lang="en-US" dirty="0"/>
              <a:t>Importance of investments.</a:t>
            </a:r>
          </a:p>
        </p:txBody>
      </p:sp>
      <p:sp>
        <p:nvSpPr>
          <p:cNvPr id="3" name="Content Placeholder 2">
            <a:extLst>
              <a:ext uri="{FF2B5EF4-FFF2-40B4-BE49-F238E27FC236}">
                <a16:creationId xmlns:a16="http://schemas.microsoft.com/office/drawing/2014/main" id="{62855A79-5991-4A9C-8433-5151648095E0}"/>
              </a:ext>
            </a:extLst>
          </p:cNvPr>
          <p:cNvSpPr>
            <a:spLocks noGrp="1"/>
          </p:cNvSpPr>
          <p:nvPr>
            <p:ph idx="1"/>
          </p:nvPr>
        </p:nvSpPr>
        <p:spPr/>
        <p:txBody>
          <a:bodyPr/>
          <a:lstStyle/>
          <a:p>
            <a:pPr marL="457200" lvl="1" indent="0">
              <a:buNone/>
            </a:pPr>
            <a:r>
              <a:rPr lang="en-US" dirty="0">
                <a:latin typeface="Times New Roman" panose="02020603050405020304" pitchFamily="18" charset="0"/>
                <a:cs typeface="Times New Roman" panose="02020603050405020304" pitchFamily="18" charset="0"/>
              </a:rPr>
              <a:t>The amount of  investment needed from investors will be will be distributed in the following categories.</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investment will be used to locate raw materials that would be used for the manufacturing. </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Payment of workers </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legal requirements are met .</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Doing market analysis and coming up with strategies </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Others.</a:t>
            </a:r>
            <a:endParaRPr lang="en-US" dirty="0"/>
          </a:p>
        </p:txBody>
      </p:sp>
    </p:spTree>
    <p:extLst>
      <p:ext uri="{BB962C8B-B14F-4D97-AF65-F5344CB8AC3E}">
        <p14:creationId xmlns:p14="http://schemas.microsoft.com/office/powerpoint/2010/main" val="1074178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1DF2E-D81E-4434-A24E-79593EB1607A}"/>
              </a:ext>
            </a:extLst>
          </p:cNvPr>
          <p:cNvSpPr>
            <a:spLocks noGrp="1"/>
          </p:cNvSpPr>
          <p:nvPr>
            <p:ph type="title"/>
          </p:nvPr>
        </p:nvSpPr>
        <p:spPr/>
        <p:txBody>
          <a:bodyPr/>
          <a:lstStyle/>
          <a:p>
            <a:r>
              <a:rPr lang="en-US" dirty="0"/>
              <a:t>Issues in Financial statement Analysis.</a:t>
            </a:r>
          </a:p>
        </p:txBody>
      </p:sp>
      <p:sp>
        <p:nvSpPr>
          <p:cNvPr id="3" name="Content Placeholder 2">
            <a:extLst>
              <a:ext uri="{FF2B5EF4-FFF2-40B4-BE49-F238E27FC236}">
                <a16:creationId xmlns:a16="http://schemas.microsoft.com/office/drawing/2014/main" id="{D096333A-EC77-418D-8075-E75825ECE1FE}"/>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rPr>
              <a:t>cannot be used as a form of judgement </a:t>
            </a:r>
          </a:p>
          <a:p>
            <a:r>
              <a:rPr lang="en-US" sz="1800" dirty="0">
                <a:effectLst/>
                <a:latin typeface="Times New Roman" panose="02020603050405020304" pitchFamily="18" charset="0"/>
                <a:ea typeface="Calibri" panose="020F0502020204030204" pitchFamily="34" charset="0"/>
              </a:rPr>
              <a:t>only past data of accounting information can be included </a:t>
            </a:r>
          </a:p>
          <a:p>
            <a:r>
              <a:rPr lang="en-US" sz="1800" dirty="0">
                <a:effectLst/>
                <a:latin typeface="Times New Roman" panose="02020603050405020304" pitchFamily="18" charset="0"/>
                <a:ea typeface="Calibri" panose="020F0502020204030204" pitchFamily="34" charset="0"/>
              </a:rPr>
              <a:t>comparability issues</a:t>
            </a:r>
          </a:p>
          <a:p>
            <a:r>
              <a:rPr lang="en-US" sz="1800" dirty="0">
                <a:effectLst/>
                <a:latin typeface="Times New Roman" panose="02020603050405020304" pitchFamily="18" charset="0"/>
                <a:ea typeface="Calibri" panose="020F0502020204030204" pitchFamily="34" charset="0"/>
              </a:rPr>
              <a:t>reliability issues.</a:t>
            </a:r>
            <a:endParaRPr lang="en-US" dirty="0"/>
          </a:p>
        </p:txBody>
      </p:sp>
    </p:spTree>
    <p:extLst>
      <p:ext uri="{BB962C8B-B14F-4D97-AF65-F5344CB8AC3E}">
        <p14:creationId xmlns:p14="http://schemas.microsoft.com/office/powerpoint/2010/main" val="166660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43CB-029F-4536-8392-971896964A03}"/>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916FF517-5DCB-419B-83A8-D0707F716B60}"/>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F</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inancial analysts should look at the average level of inventory over a specific period of time.</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understanding the nature of the service or product being offered by the firm can help in determining effective strategies to avoid financial statement issues.</a:t>
            </a:r>
          </a:p>
          <a:p>
            <a:endParaRPr lang="en-US" dirty="0"/>
          </a:p>
        </p:txBody>
      </p:sp>
    </p:spTree>
    <p:extLst>
      <p:ext uri="{BB962C8B-B14F-4D97-AF65-F5344CB8AC3E}">
        <p14:creationId xmlns:p14="http://schemas.microsoft.com/office/powerpoint/2010/main" val="256466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EFBCC-1875-4608-BED7-670436991DBC}"/>
              </a:ext>
            </a:extLst>
          </p:cNvPr>
          <p:cNvSpPr>
            <a:spLocks noGrp="1"/>
          </p:cNvSpPr>
          <p:nvPr>
            <p:ph type="title"/>
          </p:nvPr>
        </p:nvSpPr>
        <p:spPr/>
        <p:txBody>
          <a:bodyPr/>
          <a:lstStyle/>
          <a:p>
            <a:r>
              <a:rPr lang="en-US" dirty="0"/>
              <a:t>Financial statement analysis process.</a:t>
            </a:r>
          </a:p>
        </p:txBody>
      </p:sp>
      <p:sp>
        <p:nvSpPr>
          <p:cNvPr id="3" name="Content Placeholder 2">
            <a:extLst>
              <a:ext uri="{FF2B5EF4-FFF2-40B4-BE49-F238E27FC236}">
                <a16:creationId xmlns:a16="http://schemas.microsoft.com/office/drawing/2014/main" id="{D8664BE0-9C7A-4B3C-9A54-F0F152F3FF2B}"/>
              </a:ext>
            </a:extLst>
          </p:cNvPr>
          <p:cNvSpPr>
            <a:spLocks noGrp="1"/>
          </p:cNvSpPr>
          <p:nvPr>
            <p:ph idx="1"/>
          </p:nvPr>
        </p:nvSpPr>
        <p:spPr/>
        <p:txBody>
          <a:bodyPr/>
          <a:lstStyle/>
          <a:p>
            <a:r>
              <a:rPr lang="en-US" dirty="0"/>
              <a:t>Identify economic characteristics</a:t>
            </a:r>
          </a:p>
          <a:p>
            <a:r>
              <a:rPr lang="en-US" dirty="0"/>
              <a:t>Identify company strategies</a:t>
            </a:r>
          </a:p>
          <a:p>
            <a:r>
              <a:rPr lang="en-US" dirty="0"/>
              <a:t>Assess firm quality.</a:t>
            </a:r>
          </a:p>
          <a:p>
            <a:r>
              <a:rPr lang="en-US" dirty="0"/>
              <a:t>Analyze profitability and risks.</a:t>
            </a:r>
          </a:p>
          <a:p>
            <a:r>
              <a:rPr lang="en-US" dirty="0"/>
              <a:t>Prepare forecasted financial statement.</a:t>
            </a:r>
          </a:p>
          <a:p>
            <a:r>
              <a:rPr lang="en-US" dirty="0"/>
              <a:t>Value the firm.</a:t>
            </a:r>
          </a:p>
        </p:txBody>
      </p:sp>
    </p:spTree>
    <p:extLst>
      <p:ext uri="{BB962C8B-B14F-4D97-AF65-F5344CB8AC3E}">
        <p14:creationId xmlns:p14="http://schemas.microsoft.com/office/powerpoint/2010/main" val="1834060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69B29-15AB-4C8B-B58A-514BC0DD71F9}"/>
              </a:ext>
            </a:extLst>
          </p:cNvPr>
          <p:cNvSpPr>
            <a:spLocks noGrp="1"/>
          </p:cNvSpPr>
          <p:nvPr>
            <p:ph type="title"/>
          </p:nvPr>
        </p:nvSpPr>
        <p:spPr/>
        <p:txBody>
          <a:bodyPr/>
          <a:lstStyle/>
          <a:p>
            <a:r>
              <a:rPr lang="en-US" dirty="0"/>
              <a:t>Potential benefits</a:t>
            </a:r>
          </a:p>
        </p:txBody>
      </p:sp>
      <p:sp>
        <p:nvSpPr>
          <p:cNvPr id="3" name="Content Placeholder 2">
            <a:extLst>
              <a:ext uri="{FF2B5EF4-FFF2-40B4-BE49-F238E27FC236}">
                <a16:creationId xmlns:a16="http://schemas.microsoft.com/office/drawing/2014/main" id="{5C40C290-8240-42FE-A686-CB42DF9CFAD2}"/>
              </a:ext>
            </a:extLst>
          </p:cNvPr>
          <p:cNvSpPr>
            <a:spLocks noGrp="1"/>
          </p:cNvSpPr>
          <p:nvPr>
            <p:ph idx="1"/>
          </p:nvPr>
        </p:nvSpPr>
        <p:spPr/>
        <p:txBody>
          <a:bodyPr/>
          <a:lstStyle/>
          <a:p>
            <a:r>
              <a:rPr lang="en-US" dirty="0"/>
              <a:t>Keep current on debts</a:t>
            </a:r>
          </a:p>
          <a:p>
            <a:r>
              <a:rPr lang="en-US" dirty="0"/>
              <a:t>Determine profit margins</a:t>
            </a:r>
          </a:p>
          <a:p>
            <a:r>
              <a:rPr lang="en-US" dirty="0"/>
              <a:t>Track inventory</a:t>
            </a:r>
          </a:p>
          <a:p>
            <a:r>
              <a:rPr lang="en-US" dirty="0"/>
              <a:t>Determining debt to equity.</a:t>
            </a:r>
          </a:p>
        </p:txBody>
      </p:sp>
    </p:spTree>
    <p:extLst>
      <p:ext uri="{BB962C8B-B14F-4D97-AF65-F5344CB8AC3E}">
        <p14:creationId xmlns:p14="http://schemas.microsoft.com/office/powerpoint/2010/main" val="2257286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2C16-3332-4740-A5EE-7A731380DF8E}"/>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E918584-CC3B-4BD9-A22F-F7EC8D5550B7}"/>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expansion of organizational business requires an organization to determine what kind of investments are available.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South Korea offers an effective global market due to location, and its competitiveness in the Asia-pacific region. </a:t>
            </a:r>
          </a:p>
          <a:p>
            <a:r>
              <a:rPr lang="en-US" sz="1800">
                <a:effectLst/>
                <a:latin typeface="Times New Roman" panose="02020603050405020304" pitchFamily="18" charset="0"/>
                <a:ea typeface="Calibri" panose="020F0502020204030204" pitchFamily="34" charset="0"/>
                <a:cs typeface="Times New Roman" panose="02020603050405020304" pitchFamily="18" charset="0"/>
              </a:rPr>
              <a:t>Understanding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financial statement analysis together with its advantages, challenges, and process will ensure that international investments are effectively utilized. </a:t>
            </a:r>
          </a:p>
          <a:p>
            <a:endParaRPr lang="en-US" dirty="0"/>
          </a:p>
        </p:txBody>
      </p:sp>
    </p:spTree>
    <p:extLst>
      <p:ext uri="{BB962C8B-B14F-4D97-AF65-F5344CB8AC3E}">
        <p14:creationId xmlns:p14="http://schemas.microsoft.com/office/powerpoint/2010/main" val="1259781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15621-9601-4DB1-B795-E55B7911329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6BBB9A4-C10B-42D6-BE27-793AD97A69A4}"/>
              </a:ext>
            </a:extLst>
          </p:cNvPr>
          <p:cNvSpPr>
            <a:spLocks noGrp="1"/>
          </p:cNvSpPr>
          <p:nvPr>
            <p:ph idx="1"/>
          </p:nvPr>
        </p:nvSpPr>
        <p:spPr/>
        <p:txBody>
          <a:bodyPr/>
          <a:lstStyle/>
          <a:p>
            <a:r>
              <a:rPr lang="en-US" b="0" i="0" dirty="0">
                <a:solidFill>
                  <a:srgbClr val="222222"/>
                </a:solidFill>
                <a:effectLst/>
                <a:latin typeface="Arial" panose="020B0604020202020204" pitchFamily="34" charset="0"/>
              </a:rPr>
              <a:t>Subramanyam, K. R. (2014). </a:t>
            </a:r>
            <a:r>
              <a:rPr lang="en-US" b="0" i="1" dirty="0">
                <a:solidFill>
                  <a:srgbClr val="222222"/>
                </a:solidFill>
                <a:effectLst/>
                <a:latin typeface="Arial" panose="020B0604020202020204" pitchFamily="34" charset="0"/>
              </a:rPr>
              <a:t>Financial statement analysis</a:t>
            </a:r>
            <a:r>
              <a:rPr lang="en-US" b="0" i="0" dirty="0">
                <a:solidFill>
                  <a:srgbClr val="222222"/>
                </a:solidFill>
                <a:effectLst/>
                <a:latin typeface="Arial" panose="020B0604020202020204" pitchFamily="34" charset="0"/>
              </a:rPr>
              <a:t>. McGraw-Hill.</a:t>
            </a:r>
          </a:p>
          <a:p>
            <a:r>
              <a:rPr lang="en-US" b="0" i="0" dirty="0">
                <a:solidFill>
                  <a:srgbClr val="222222"/>
                </a:solidFill>
                <a:effectLst/>
                <a:latin typeface="Arial" panose="020B0604020202020204" pitchFamily="34" charset="0"/>
              </a:rPr>
              <a:t>Lee, Y. H. (2002). </a:t>
            </a:r>
            <a:r>
              <a:rPr lang="en-US" b="0" i="1" dirty="0">
                <a:solidFill>
                  <a:srgbClr val="222222"/>
                </a:solidFill>
                <a:effectLst/>
                <a:latin typeface="Arial" panose="020B0604020202020204" pitchFamily="34" charset="0"/>
              </a:rPr>
              <a:t>The state, society and big business in South Korea</a:t>
            </a:r>
            <a:r>
              <a:rPr lang="en-US" b="0" i="0" dirty="0">
                <a:solidFill>
                  <a:srgbClr val="222222"/>
                </a:solidFill>
                <a:effectLst/>
                <a:latin typeface="Arial" panose="020B0604020202020204" pitchFamily="34" charset="0"/>
              </a:rPr>
              <a:t>. Routledge.</a:t>
            </a:r>
            <a:endParaRPr lang="en-US" dirty="0">
              <a:solidFill>
                <a:srgbClr val="222222"/>
              </a:solidFill>
              <a:latin typeface="Arial" panose="020B0604020202020204" pitchFamily="34" charset="0"/>
            </a:endParaRPr>
          </a:p>
          <a:p>
            <a:r>
              <a:rPr lang="en-US" b="0" i="0" dirty="0">
                <a:solidFill>
                  <a:srgbClr val="222222"/>
                </a:solidFill>
                <a:effectLst/>
                <a:latin typeface="Arial" panose="020B0604020202020204" pitchFamily="34" charset="0"/>
              </a:rPr>
              <a:t>Kim, H. (2010). Business groups in South Korea. In </a:t>
            </a:r>
            <a:r>
              <a:rPr lang="en-US" b="0" i="1" dirty="0">
                <a:solidFill>
                  <a:srgbClr val="222222"/>
                </a:solidFill>
                <a:effectLst/>
                <a:latin typeface="Arial" panose="020B0604020202020204" pitchFamily="34" charset="0"/>
              </a:rPr>
              <a:t>The Oxford handbook of business groups</a:t>
            </a:r>
            <a:r>
              <a:rPr lang="en-US" b="0" i="0" dirty="0">
                <a:solidFill>
                  <a:srgbClr val="222222"/>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5295844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TotalTime>
  <Words>1150</Words>
  <Application>Microsoft Office PowerPoint</Application>
  <PresentationFormat>Widescreen</PresentationFormat>
  <Paragraphs>58</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Global Market Student Name Institution Affiliation Date</vt:lpstr>
      <vt:lpstr>Introduction.</vt:lpstr>
      <vt:lpstr>Country:</vt:lpstr>
      <vt:lpstr>Importance of investments.</vt:lpstr>
      <vt:lpstr>Issues in Financial statement Analysis.</vt:lpstr>
      <vt:lpstr>Recommendations.</vt:lpstr>
      <vt:lpstr>Financial statement analysis process.</vt:lpstr>
      <vt:lpstr>Potential benefits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cp:revision>
  <dcterms:created xsi:type="dcterms:W3CDTF">2021-10-13T06:43:35Z</dcterms:created>
  <dcterms:modified xsi:type="dcterms:W3CDTF">2021-10-13T08:35:33Z</dcterms:modified>
</cp:coreProperties>
</file>